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5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6.xml" ContentType="application/vnd.openxmlformats-officedocument.presentationml.tags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6" r:id="rId2"/>
    <p:sldId id="479" r:id="rId3"/>
    <p:sldId id="567" r:id="rId4"/>
    <p:sldId id="566" r:id="rId5"/>
    <p:sldId id="569" r:id="rId6"/>
    <p:sldId id="568" r:id="rId7"/>
    <p:sldId id="575" r:id="rId8"/>
    <p:sldId id="585" r:id="rId9"/>
    <p:sldId id="586" r:id="rId10"/>
    <p:sldId id="570" r:id="rId11"/>
    <p:sldId id="576" r:id="rId12"/>
    <p:sldId id="572" r:id="rId13"/>
    <p:sldId id="573" r:id="rId14"/>
    <p:sldId id="574" r:id="rId15"/>
    <p:sldId id="578" r:id="rId16"/>
    <p:sldId id="577" r:id="rId17"/>
    <p:sldId id="571" r:id="rId18"/>
    <p:sldId id="579" r:id="rId19"/>
    <p:sldId id="580" r:id="rId20"/>
    <p:sldId id="581" r:id="rId21"/>
    <p:sldId id="584" r:id="rId22"/>
    <p:sldId id="561" r:id="rId23"/>
    <p:sldId id="563" r:id="rId24"/>
    <p:sldId id="522" r:id="rId25"/>
    <p:sldId id="565" r:id="rId26"/>
    <p:sldId id="564" r:id="rId27"/>
    <p:sldId id="524" r:id="rId28"/>
  </p:sldIdLst>
  <p:sldSz cx="12192000" cy="6858000"/>
  <p:notesSz cx="6858000" cy="9144000"/>
  <p:embeddedFontLst>
    <p:embeddedFont>
      <p:font typeface="Franklin Gothic Book" panose="020B0503020102020204" pitchFamily="34" charset="0"/>
      <p:regular r:id="rId30"/>
      <p:italic r:id="rId31"/>
    </p:embeddedFont>
    <p:embeddedFont>
      <p:font typeface="Franklin Gothic Medium" panose="020B0603020102020204" pitchFamily="34" charset="0"/>
      <p:regular r:id="rId32"/>
      <p: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2ADF228-D5E1-4F22-9BED-6CE741D53B5C}">
          <p14:sldIdLst>
            <p14:sldId id="256"/>
            <p14:sldId id="479"/>
            <p14:sldId id="567"/>
            <p14:sldId id="566"/>
            <p14:sldId id="569"/>
            <p14:sldId id="568"/>
            <p14:sldId id="575"/>
            <p14:sldId id="585"/>
            <p14:sldId id="586"/>
          </p14:sldIdLst>
        </p14:section>
        <p14:section name="Research question" id="{1CF53BB9-06B0-4D3C-916C-4D5136B4D9C3}">
          <p14:sldIdLst>
            <p14:sldId id="570"/>
            <p14:sldId id="576"/>
            <p14:sldId id="572"/>
            <p14:sldId id="573"/>
            <p14:sldId id="574"/>
          </p14:sldIdLst>
        </p14:section>
        <p14:section name="Prima-databot" id="{3E436246-B03F-4714-9898-5D715A99C747}">
          <p14:sldIdLst>
            <p14:sldId id="578"/>
            <p14:sldId id="577"/>
            <p14:sldId id="571"/>
            <p14:sldId id="579"/>
            <p14:sldId id="580"/>
            <p14:sldId id="581"/>
            <p14:sldId id="584"/>
          </p14:sldIdLst>
        </p14:section>
        <p14:section name="Multi-agent system" id="{8D5255A2-F05F-4147-A362-283384965571}">
          <p14:sldIdLst>
            <p14:sldId id="561"/>
            <p14:sldId id="563"/>
            <p14:sldId id="522"/>
            <p14:sldId id="565"/>
            <p14:sldId id="564"/>
            <p14:sldId id="52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00246777" name="ANooice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  <a:srgbClr val="FFFFFF"/>
    <a:srgbClr val="FFD700"/>
    <a:srgbClr val="32BF84"/>
    <a:srgbClr val="F08080"/>
    <a:srgbClr val="5B9AEE"/>
    <a:srgbClr val="3C3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225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B1EE1-3A0E-4B17-AAA2-449BF2DED62A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30EE51-DAAA-4946-8814-1FA7532A18B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32C66-BF8E-41E3-B40D-FC5BB852C7B9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C6D9B-0B56-415E-9687-DCE5729089F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Prima-databot</a:t>
            </a:r>
            <a:br>
              <a:rPr lang="en-US" altLang="zh-CN" sz="4800" dirty="0"/>
            </a:br>
            <a:r>
              <a:rPr lang="en-US" altLang="zh-CN" sz="2400" dirty="0"/>
              <a:t>Talk to your building data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97633" y="5246687"/>
            <a:ext cx="10596733" cy="1014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 Zhang</a:t>
            </a:r>
          </a:p>
          <a:p>
            <a:pPr algn="ctr">
              <a:lnSpc>
                <a:spcPct val="150000"/>
              </a:lnSpc>
            </a:pPr>
            <a:r>
              <a:rPr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2025/8/14</a:t>
            </a:r>
            <a:endParaRPr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Key research question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8991" y="879503"/>
            <a:ext cx="11145586" cy="386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query challenge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analysis challenge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6870" y="1435735"/>
            <a:ext cx="1183513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can the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PV site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involved in the user problem be identified to call the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correct siteID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from brick model?</a:t>
            </a:r>
          </a:p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to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 API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to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call the time-seires data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for the specific siteID within the time period involved in user problem?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195820" y="430212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6235" y="4147820"/>
            <a:ext cx="1183513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to make automated data analysis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？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535305" y="5076825"/>
            <a:ext cx="10898505" cy="1135380"/>
          </a:xfrm>
          <a:prstGeom prst="rect">
            <a:avLst/>
          </a:prstGeom>
          <a:noFill/>
          <a:ln w="28575"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Key research question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8991" y="879503"/>
            <a:ext cx="11145586" cy="386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query challenge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analysis challenge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6870" y="1435735"/>
            <a:ext cx="1183513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can the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PV site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involved in the user problem be identified to call the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correct siteID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from brick model?</a:t>
            </a:r>
          </a:p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to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 API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to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call the time-seires data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for the specific siteID within the time period involved in user problem?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195820" y="430212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6235" y="4147820"/>
            <a:ext cx="1183513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to make automated data analysis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08965" y="5207000"/>
            <a:ext cx="1114552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problem: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Find the minimum power for the </a:t>
            </a:r>
            <a:r>
              <a:rPr lang="en-US" altLang="zh-CN" sz="24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Atrium_Zone_A2_Added_panels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between May 10, 2023, and May 15, 2023.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Key research question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8991" y="879503"/>
            <a:ext cx="11145586" cy="386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query challenge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analysis challenge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6870" y="1435735"/>
            <a:ext cx="1183513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can the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PV site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involved in the user problem be identified to call the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correct siteID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from brick model? </a:t>
            </a:r>
          </a:p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to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 API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to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call the time-seires data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for the specific siteID within the time period involved in user problem?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195820" y="430212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6235" y="4147820"/>
            <a:ext cx="1183513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to make automated data analysis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？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584565" y="4147820"/>
            <a:ext cx="2577465" cy="445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Python + Pandas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08330" y="5155565"/>
            <a:ext cx="5486400" cy="10020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User problem: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Find the minimum power for the </a:t>
            </a:r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Atrium_Zone_A2_Added_panels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between May 10, 2023, and May 15, 2023.</a:t>
            </a:r>
          </a:p>
        </p:txBody>
      </p:sp>
      <p:sp>
        <p:nvSpPr>
          <p:cNvPr id="15" name="矩形 14"/>
          <p:cNvSpPr/>
          <p:nvPr/>
        </p:nvSpPr>
        <p:spPr>
          <a:xfrm>
            <a:off x="608965" y="5155565"/>
            <a:ext cx="5107940" cy="1001395"/>
          </a:xfrm>
          <a:prstGeom prst="rect">
            <a:avLst/>
          </a:prstGeom>
          <a:noFill/>
          <a:ln w="28575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491605" y="5155565"/>
            <a:ext cx="5262880" cy="1000760"/>
          </a:xfrm>
          <a:prstGeom prst="rect">
            <a:avLst/>
          </a:prstGeom>
          <a:noFill/>
          <a:ln w="28575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491605" y="5155565"/>
            <a:ext cx="4967605" cy="10020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PV site: 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Atrium_Zone_A2_Added_panels </a:t>
            </a:r>
          </a:p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Time period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: 2023-5-10 to 2023-5-15.</a:t>
            </a:r>
          </a:p>
        </p:txBody>
      </p:sp>
      <p:sp>
        <p:nvSpPr>
          <p:cNvPr id="18" name="右箭头 17"/>
          <p:cNvSpPr/>
          <p:nvPr/>
        </p:nvSpPr>
        <p:spPr>
          <a:xfrm>
            <a:off x="5883275" y="5474970"/>
            <a:ext cx="441960" cy="37909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584565" y="1956435"/>
            <a:ext cx="257683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SPARQL query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8584565" y="2879725"/>
            <a:ext cx="28498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API call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Key research question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8991" y="879503"/>
            <a:ext cx="11145586" cy="386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query challenge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analysis challenge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6870" y="1435735"/>
            <a:ext cx="1183513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can the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PV site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involved in the user problem be identified to call the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correct siteID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from brick model? </a:t>
            </a:r>
          </a:p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to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 API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to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call the time-seires data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for the specific siteID within the time period involved in user problem?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195820" y="430212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6235" y="4147820"/>
            <a:ext cx="1183513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How to make automated data analysis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？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584565" y="1956435"/>
            <a:ext cx="257683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SPARQL query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584565" y="2879725"/>
            <a:ext cx="28498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API call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584565" y="4147820"/>
            <a:ext cx="2577465" cy="445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Python + Pandas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08965" y="4698365"/>
            <a:ext cx="2577465" cy="445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Intent retieving</a:t>
            </a:r>
          </a:p>
        </p:txBody>
      </p:sp>
      <p:sp>
        <p:nvSpPr>
          <p:cNvPr id="13" name="矩形 12"/>
          <p:cNvSpPr/>
          <p:nvPr/>
        </p:nvSpPr>
        <p:spPr>
          <a:xfrm>
            <a:off x="8279130" y="1572260"/>
            <a:ext cx="3155950" cy="3126105"/>
          </a:xfrm>
          <a:prstGeom prst="rect">
            <a:avLst/>
          </a:prstGeom>
          <a:noFill/>
          <a:ln w="28575" cmpd="sng">
            <a:solidFill>
              <a:srgbClr val="C00000"/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08330" y="5155565"/>
            <a:ext cx="5486400" cy="10020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User problem: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Find the minimum power for the </a:t>
            </a:r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Atrium_Zone_A2_Added_panels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between May 10, 2023, and May 15, 2023.</a:t>
            </a:r>
          </a:p>
        </p:txBody>
      </p:sp>
      <p:sp>
        <p:nvSpPr>
          <p:cNvPr id="15" name="矩形 14"/>
          <p:cNvSpPr/>
          <p:nvPr/>
        </p:nvSpPr>
        <p:spPr>
          <a:xfrm>
            <a:off x="608965" y="5155565"/>
            <a:ext cx="5107940" cy="1001395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491605" y="5155565"/>
            <a:ext cx="5262880" cy="1000760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491605" y="5155565"/>
            <a:ext cx="5266055" cy="100203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 anchor="t">
            <a:no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PV site: 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Atrium_Zone_A2_Added_panels </a:t>
            </a:r>
          </a:p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Time period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: 2023-5-10 to 2023-5-15.</a:t>
            </a:r>
          </a:p>
        </p:txBody>
      </p:sp>
      <p:sp>
        <p:nvSpPr>
          <p:cNvPr id="18" name="右箭头 17"/>
          <p:cNvSpPr/>
          <p:nvPr/>
        </p:nvSpPr>
        <p:spPr>
          <a:xfrm>
            <a:off x="5883275" y="5474970"/>
            <a:ext cx="441960" cy="379095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8279130" y="1134745"/>
            <a:ext cx="2577465" cy="445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Scripting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New insight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8991" y="879503"/>
            <a:ext cx="11145586" cy="386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LLM-based agent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Code-based agent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6870" y="1435735"/>
            <a:ext cx="1183513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LLM could extract PV site and time period from the problem using natural language.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6235" y="4136390"/>
            <a:ext cx="1183513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Make agent gains access to utility functions and make script to slove the task automatically. 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8330" y="2095500"/>
            <a:ext cx="5486400" cy="10020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User problem: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Find the minimum power for the </a:t>
            </a:r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Atrium_Zone_A2_Added_panels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between May 10, 2023, and May 15, 2023.</a:t>
            </a:r>
          </a:p>
        </p:txBody>
      </p:sp>
      <p:sp>
        <p:nvSpPr>
          <p:cNvPr id="8" name="矩形 7"/>
          <p:cNvSpPr/>
          <p:nvPr/>
        </p:nvSpPr>
        <p:spPr>
          <a:xfrm>
            <a:off x="608965" y="2095500"/>
            <a:ext cx="5107940" cy="1001395"/>
          </a:xfrm>
          <a:prstGeom prst="rect">
            <a:avLst/>
          </a:prstGeom>
          <a:noFill/>
          <a:ln w="28575"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491605" y="2095500"/>
            <a:ext cx="5262880" cy="1000760"/>
          </a:xfrm>
          <a:prstGeom prst="rect">
            <a:avLst/>
          </a:prstGeom>
          <a:noFill/>
          <a:ln w="28575"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491605" y="2095500"/>
            <a:ext cx="5262880" cy="10020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PV site: 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Atrium_Zone_A2_Added_panels </a:t>
            </a:r>
          </a:p>
          <a:p>
            <a:r>
              <a:rPr lang="en-US" altLang="zh-CN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Time period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: 2023-5-10 to 2023-5-15.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08330" y="5535930"/>
            <a:ext cx="1138301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Utility functions of query generated by agent:  </a:t>
            </a:r>
            <a:r>
              <a:rPr lang="en-US" altLang="zh-CN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SPARQL + Pandas + API url generation</a:t>
            </a:r>
          </a:p>
        </p:txBody>
      </p:sp>
      <p:sp>
        <p:nvSpPr>
          <p:cNvPr id="15" name="矩形 14"/>
          <p:cNvSpPr/>
          <p:nvPr/>
        </p:nvSpPr>
        <p:spPr>
          <a:xfrm>
            <a:off x="608330" y="5535295"/>
            <a:ext cx="11146155" cy="830580"/>
          </a:xfrm>
          <a:prstGeom prst="rect">
            <a:avLst/>
          </a:prstGeom>
          <a:noFill/>
          <a:ln w="28575"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chemeClr val="accent1"/>
                </a:solidFill>
              </a:ln>
              <a:noFill/>
            </a:endParaRPr>
          </a:p>
        </p:txBody>
      </p:sp>
      <p:sp>
        <p:nvSpPr>
          <p:cNvPr id="18" name="右箭头 17"/>
          <p:cNvSpPr/>
          <p:nvPr/>
        </p:nvSpPr>
        <p:spPr>
          <a:xfrm>
            <a:off x="5883275" y="2406015"/>
            <a:ext cx="441960" cy="37909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9177020" y="974725"/>
            <a:ext cx="2577465" cy="445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Intent retieving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9177020" y="3689350"/>
            <a:ext cx="2577465" cy="445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Scripting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56870" y="3062605"/>
            <a:ext cx="1183513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LLM could break down the task into primitives.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9177020" y="3170555"/>
            <a:ext cx="2577465" cy="44513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Planning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Our approach: Prima-databot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8991" y="879503"/>
            <a:ext cx="11145586" cy="27844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Key idea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Design overview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6870" y="1435735"/>
            <a:ext cx="1139761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Tool-augmented LLM agent: Infer utility functions document as Toolkit, so that it can use function to code script while decompositing task.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6235" y="3131185"/>
            <a:ext cx="3993515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Propose a workflow of agent. </a:t>
            </a:r>
          </a:p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Design a prompt for agent to get access to utility functions and coding. 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750" y="2847340"/>
            <a:ext cx="7405370" cy="38347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Our approach</a:t>
            </a:r>
          </a:p>
        </p:txBody>
      </p:sp>
      <p:pic>
        <p:nvPicPr>
          <p:cNvPr id="10" name="图片 7" descr="E:/桌面/绘图/输出/Fig3.pngFig3"/>
          <p:cNvPicPr>
            <a:picLocks noChangeAspect="1"/>
          </p:cNvPicPr>
          <p:nvPr/>
        </p:nvPicPr>
        <p:blipFill>
          <a:blip r:embed="rId3"/>
          <a:srcRect l="1387" r="1387"/>
          <a:stretch>
            <a:fillRect/>
          </a:stretch>
        </p:blipFill>
        <p:spPr>
          <a:xfrm>
            <a:off x="2944178" y="840740"/>
            <a:ext cx="6302375" cy="5791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Case</a:t>
            </a:r>
          </a:p>
        </p:txBody>
      </p:sp>
      <p:pic>
        <p:nvPicPr>
          <p:cNvPr id="5" name="图片 18" descr="E:/桌面/绘图/输出/Fig2.pngFig2"/>
          <p:cNvPicPr>
            <a:picLocks noChangeAspect="1" noChangeArrowheads="1"/>
          </p:cNvPicPr>
          <p:nvPr/>
        </p:nvPicPr>
        <p:blipFill>
          <a:blip r:embed="rId3"/>
          <a:srcRect t="2685" b="3730"/>
          <a:stretch>
            <a:fillRect/>
          </a:stretch>
        </p:blipFill>
        <p:spPr>
          <a:xfrm>
            <a:off x="2394585" y="768350"/>
            <a:ext cx="7402195" cy="608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Workflow</a:t>
            </a:r>
          </a:p>
        </p:txBody>
      </p:sp>
      <p:pic>
        <p:nvPicPr>
          <p:cNvPr id="8" name="图片 8" descr="E:/桌面/绘图/输出/Fig4.pngFig4"/>
          <p:cNvPicPr>
            <a:picLocks noChangeAspect="1"/>
          </p:cNvPicPr>
          <p:nvPr/>
        </p:nvPicPr>
        <p:blipFill>
          <a:blip r:embed="rId3"/>
          <a:srcRect l="-194" r="291"/>
          <a:stretch>
            <a:fillRect/>
          </a:stretch>
        </p:blipFill>
        <p:spPr>
          <a:xfrm>
            <a:off x="499110" y="1613535"/>
            <a:ext cx="11193780" cy="385381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Pipeline</a:t>
            </a:r>
          </a:p>
        </p:txBody>
      </p:sp>
      <p:pic>
        <p:nvPicPr>
          <p:cNvPr id="6" name="图片 5" descr="E:/桌面/绘图/输出/Fig5.pngFig5"/>
          <p:cNvPicPr>
            <a:picLocks noChangeAspect="1"/>
          </p:cNvPicPr>
          <p:nvPr/>
        </p:nvPicPr>
        <p:blipFill>
          <a:blip r:embed="rId3"/>
          <a:srcRect t="3245" b="3245"/>
          <a:stretch>
            <a:fillRect/>
          </a:stretch>
        </p:blipFill>
        <p:spPr>
          <a:xfrm>
            <a:off x="1121410" y="722630"/>
            <a:ext cx="9949815" cy="60293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An opportunity but also a problem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8991" y="879503"/>
            <a:ext cx="11145586" cy="1168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Building data is difficult to use</a:t>
            </a:r>
          </a:p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endParaRPr lang="en-US" altLang="zh-CN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6870" y="1435735"/>
            <a:ext cx="1183513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Generated at different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stages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using different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software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in different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formats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</a:p>
        </p:txBody>
      </p:sp>
      <p:sp>
        <p:nvSpPr>
          <p:cNvPr id="5" name="矩形 4"/>
          <p:cNvSpPr/>
          <p:nvPr/>
        </p:nvSpPr>
        <p:spPr>
          <a:xfrm>
            <a:off x="1403985" y="2435860"/>
            <a:ext cx="2652395" cy="3183890"/>
          </a:xfrm>
          <a:prstGeom prst="rect">
            <a:avLst/>
          </a:prstGeom>
          <a:noFill/>
          <a:ln w="28575">
            <a:solidFill>
              <a:srgbClr val="00206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600200" y="2613025"/>
            <a:ext cx="2319020" cy="5892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Excel, CSV</a:t>
            </a:r>
          </a:p>
        </p:txBody>
      </p:sp>
      <p:sp>
        <p:nvSpPr>
          <p:cNvPr id="8" name="矩形 7"/>
          <p:cNvSpPr/>
          <p:nvPr/>
        </p:nvSpPr>
        <p:spPr>
          <a:xfrm>
            <a:off x="1600200" y="3356610"/>
            <a:ext cx="2319020" cy="5892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</a:p>
        </p:txBody>
      </p:sp>
      <p:sp>
        <p:nvSpPr>
          <p:cNvPr id="10" name="矩形 9"/>
          <p:cNvSpPr/>
          <p:nvPr/>
        </p:nvSpPr>
        <p:spPr>
          <a:xfrm>
            <a:off x="1600200" y="4100195"/>
            <a:ext cx="2319020" cy="5892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PDF</a:t>
            </a:r>
          </a:p>
        </p:txBody>
      </p:sp>
      <p:sp>
        <p:nvSpPr>
          <p:cNvPr id="11" name="矩形 10"/>
          <p:cNvSpPr/>
          <p:nvPr/>
        </p:nvSpPr>
        <p:spPr>
          <a:xfrm>
            <a:off x="1600200" y="4869180"/>
            <a:ext cx="2319020" cy="5892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>
                <a:latin typeface="Times New Roman" panose="02020603050405020304" pitchFamily="18" charset="0"/>
                <a:cs typeface="Times New Roman" panose="02020603050405020304" pitchFamily="18" charset="0"/>
              </a:rPr>
              <a:t>Revit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4840" y="2436495"/>
            <a:ext cx="6685915" cy="318325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Experiment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195820" y="430212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11" name="图片 11" descr="Fig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365" y="1604010"/>
            <a:ext cx="7621905" cy="4655185"/>
          </a:xfrm>
          <a:prstGeom prst="rect">
            <a:avLst/>
          </a:prstGeom>
        </p:spPr>
      </p:pic>
      <p:sp>
        <p:nvSpPr>
          <p:cNvPr id="7" name="TextBox 1"/>
          <p:cNvSpPr txBox="1"/>
          <p:nvPr/>
        </p:nvSpPr>
        <p:spPr>
          <a:xfrm>
            <a:off x="608965" y="879475"/>
            <a:ext cx="4168775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448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generation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Experiment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195820" y="430212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7" name="TextBox 1"/>
          <p:cNvSpPr txBox="1"/>
          <p:nvPr/>
        </p:nvSpPr>
        <p:spPr>
          <a:xfrm>
            <a:off x="608965" y="879475"/>
            <a:ext cx="5844540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Quantitative evaluation results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1031240" y="1807210"/>
          <a:ext cx="10129520" cy="1830705"/>
        </p:xfrm>
        <a:graphic>
          <a:graphicData uri="http://schemas.openxmlformats.org/drawingml/2006/table">
            <a:tbl>
              <a:tblPr/>
              <a:tblGrid>
                <a:gridCol w="50647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64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023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</a:pPr>
                      <a:r>
                        <a:rPr lang="en-US" altLang="zh-CN" sz="1800">
                          <a:latin typeface="Times New Roman" panose="02020603050405020304"/>
                          <a:ea typeface="Times New Roman" panose="02020603050405020304"/>
                        </a:rPr>
                        <a:t>Method (model)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</a:pPr>
                      <a:r>
                        <a:rPr lang="en-US" altLang="zh-CN" sz="1800">
                          <a:latin typeface="Times New Roman" panose="02020603050405020304"/>
                          <a:ea typeface="Times New Roman" panose="02020603050405020304"/>
                        </a:rPr>
                        <a:t>Task completion rate</a:t>
                      </a:r>
                    </a:p>
                  </a:txBody>
                  <a:tcPr marL="68580" marR="68580" marT="0" marB="0" anchor="ctr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023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</a:pPr>
                      <a:r>
                        <a:rPr lang="en-US" altLang="zh-CN" sz="1800">
                          <a:latin typeface="Times New Roman" panose="02020603050405020304"/>
                          <a:ea typeface="Times New Roman" panose="02020603050405020304"/>
                        </a:rPr>
                        <a:t>Few-prompting Baseline(GPT-4o-2024-08-06)</a:t>
                      </a:r>
                    </a:p>
                  </a:txBody>
                  <a:tcPr marL="68580" marR="68580" marT="0" marB="0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</a:pPr>
                      <a:r>
                        <a:rPr lang="en-US" altLang="zh-CN" sz="1800">
                          <a:latin typeface="Times New Roman" panose="02020603050405020304"/>
                          <a:ea typeface="Times New Roman" panose="02020603050405020304"/>
                        </a:rPr>
                        <a:t>13.29%</a:t>
                      </a:r>
                    </a:p>
                  </a:txBody>
                  <a:tcPr marL="68580" marR="68580" marT="0" marB="0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235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</a:pPr>
                      <a:r>
                        <a:rPr lang="en-US" altLang="zh-CN" sz="1800">
                          <a:latin typeface="Times New Roman" panose="02020603050405020304"/>
                          <a:ea typeface="等线" panose="02010600030101010101" charset="-122"/>
                        </a:rPr>
                        <a:t>Prima-databot</a:t>
                      </a:r>
                      <a:r>
                        <a:rPr lang="en-US" altLang="zh-CN" sz="1800">
                          <a:latin typeface="Times New Roman" panose="02020603050405020304"/>
                          <a:ea typeface="Times New Roman" panose="02020603050405020304"/>
                        </a:rPr>
                        <a:t>(GPT-4o-2024-08-06)</a:t>
                      </a:r>
                    </a:p>
                  </a:txBody>
                  <a:tcPr marL="68580" marR="68580" marT="0" marB="0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50000"/>
                        </a:lnSpc>
                        <a:spcBef>
                          <a:spcPts val="1200"/>
                        </a:spcBef>
                        <a:spcAft>
                          <a:spcPts val="300"/>
                        </a:spcAft>
                      </a:pPr>
                      <a:r>
                        <a:rPr lang="en-US" altLang="zh-CN" sz="1800">
                          <a:latin typeface="Times New Roman" panose="02020603050405020304"/>
                          <a:ea typeface="Times New Roman" panose="02020603050405020304"/>
                        </a:rPr>
                        <a:t>98.14%</a:t>
                      </a:r>
                    </a:p>
                  </a:txBody>
                  <a:tcPr marL="68580" marR="68580" marT="0" marB="0">
                    <a:lnL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  <a:sym typeface="+mn-ea"/>
              </a:rPr>
              <a:t>Our system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華康儷粗黑(P)" panose="020B0700000000000000" pitchFamily="34" charset="-120"/>
              <a:cs typeface="Arial" panose="020B0604020202020204" pitchFamily="34" charset="0"/>
            </a:endParaRPr>
          </a:p>
        </p:txBody>
      </p:sp>
      <p:pic>
        <p:nvPicPr>
          <p:cNvPr id="5" name="图片 4" descr="Framework-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8555" y="245745"/>
            <a:ext cx="4834255" cy="636587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  <a:sym typeface="+mn-ea"/>
              </a:rPr>
              <a:t>Case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華康儷粗黑(P)" panose="020B0700000000000000" pitchFamily="34" charset="-120"/>
              <a:cs typeface="Arial" panose="020B0604020202020204" pitchFamily="34" charset="0"/>
            </a:endParaRPr>
          </a:p>
        </p:txBody>
      </p:sp>
      <p:pic>
        <p:nvPicPr>
          <p:cNvPr id="3" name="图片 2" descr="Framework-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2960" y="294640"/>
            <a:ext cx="9976485" cy="650621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System workflow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031480" y="452247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pic>
        <p:nvPicPr>
          <p:cNvPr id="3" name="图片 2" descr="Framework_画板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70" y="1143000"/>
            <a:ext cx="10443210" cy="495173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  <a:sym typeface="+mn-ea"/>
              </a:rPr>
              <a:t>System demo</a:t>
            </a:r>
            <a:endParaRPr lang="en-US" altLang="zh-CN"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華康儷粗黑(P)" panose="020B0700000000000000" pitchFamily="34" charset="-120"/>
              <a:cs typeface="Arial" panose="020B0604020202020204" pitchFamily="34" charset="0"/>
            </a:endParaRPr>
          </a:p>
        </p:txBody>
      </p:sp>
      <p:pic>
        <p:nvPicPr>
          <p:cNvPr id="6" name="2025-08-12 13-07-54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5990" y="1002665"/>
            <a:ext cx="10047605" cy="5651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  <a:sym typeface="+mn-ea"/>
              </a:rPr>
              <a:t>Experiment</a:t>
            </a:r>
            <a:endParaRPr lang="en-US" altLang="zh-CN"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華康儷粗黑(P)" panose="020B0700000000000000" pitchFamily="34" charset="-120"/>
              <a:cs typeface="Arial" panose="020B0604020202020204" pitchFamily="34" charset="0"/>
            </a:endParaRPr>
          </a:p>
        </p:txBody>
      </p:sp>
      <p:sp>
        <p:nvSpPr>
          <p:cNvPr id="7" name="TextBox 1"/>
          <p:cNvSpPr txBox="1"/>
          <p:nvPr/>
        </p:nvSpPr>
        <p:spPr>
          <a:xfrm>
            <a:off x="608965" y="879475"/>
            <a:ext cx="4168775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448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generation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 descr="Fig123-0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425" y="123190"/>
            <a:ext cx="4877435" cy="66421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Experiment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031480" y="4522470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08991" y="879503"/>
            <a:ext cx="11145586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Quantitative evaluation results</a:t>
            </a:r>
          </a:p>
        </p:txBody>
      </p:sp>
      <p:graphicFrame>
        <p:nvGraphicFramePr>
          <p:cNvPr id="7" name="表格 6"/>
          <p:cNvGraphicFramePr/>
          <p:nvPr>
            <p:custDataLst>
              <p:tags r:id="rId1"/>
            </p:custDataLst>
          </p:nvPr>
        </p:nvGraphicFramePr>
        <p:xfrm>
          <a:off x="751840" y="1740535"/>
          <a:ext cx="10749915" cy="351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69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96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833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25195"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 sz="1800">
                          <a:latin typeface="Times New Roman" panose="02020603050405020304" pitchFamily="18" charset="0"/>
                          <a:ea typeface="微软雅黑" panose="020B0503020204020204" charset="-122"/>
                          <a:cs typeface="Times New Roman" panose="02020603050405020304" pitchFamily="18" charset="0"/>
                          <a:sym typeface="+mn-ea"/>
                        </a:rPr>
                        <a:t>Dataset group</a:t>
                      </a:r>
                      <a:endParaRPr lang="en-US" alt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Times New Roman" panose="02020603050405020304" pitchFamily="18" charset="0"/>
                          <a:ea typeface="微软雅黑" panose="020B0503020204020204" charset="-122"/>
                          <a:cs typeface="Times New Roman" panose="02020603050405020304" pitchFamily="18" charset="0"/>
                        </a:rPr>
                        <a:t>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ClrTx/>
                        <a:buSzTx/>
                        <a:buFontTx/>
                        <a:buNone/>
                      </a:pPr>
                      <a:r>
                        <a:rPr lang="en-US" altLang="zh-CN">
                          <a:latin typeface="Times New Roman" panose="02020603050405020304" pitchFamily="18" charset="0"/>
                          <a:ea typeface="微软雅黑" panose="020B0503020204020204" charset="-122"/>
                          <a:cs typeface="Times New Roman" panose="02020603050405020304" pitchFamily="18" charset="0"/>
                        </a:rPr>
                        <a:t>Task Completion Rate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770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Single entity</a:t>
                      </a:r>
                      <a:r>
                        <a:rPr lang="zh-CN" altLang="en-US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altLang="zh-C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1076</a:t>
                      </a:r>
                      <a:r>
                        <a:rPr lang="zh-CN" altLang="en-US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800" b="1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Baseline </a:t>
                      </a:r>
                      <a:r>
                        <a:rPr lang="en-US" altLang="zh-C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(</a:t>
                      </a:r>
                      <a:r>
                        <a:rPr lang="en-US" altLang="zh-CN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Prima-databot)</a:t>
                      </a:r>
                      <a:endParaRPr lang="en-US" altLang="zh-CN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73.70%</a:t>
                      </a:r>
                      <a:endParaRPr lang="en-US" altLang="zh-C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706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1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Method </a:t>
                      </a:r>
                      <a:r>
                        <a:rPr lang="en-US" altLang="zh-C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(</a:t>
                      </a:r>
                      <a:r>
                        <a:rPr lang="en-US" altLang="zh-C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Multi-agent)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99.99%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770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Multi entity</a:t>
                      </a:r>
                      <a:r>
                        <a:rPr lang="zh-CN" alt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（</a:t>
                      </a:r>
                      <a:r>
                        <a:rPr lang="en-US" altLang="zh-C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5045</a:t>
                      </a:r>
                      <a:r>
                        <a:rPr lang="zh-CN" alt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）</a:t>
                      </a:r>
                      <a:endParaRPr lang="en-US" altLang="zh-CN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800" b="1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Baseline </a:t>
                      </a:r>
                      <a:r>
                        <a:rPr lang="en-US" altLang="zh-C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(</a:t>
                      </a:r>
                      <a:r>
                        <a:rPr lang="en-US" altLang="zh-CN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Prima-databot)</a:t>
                      </a:r>
                      <a:endParaRPr lang="en-US" altLang="zh-CN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1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70.86%</a:t>
                      </a:r>
                      <a:endParaRPr lang="en-US" altLang="zh-CN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77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b="1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Method </a:t>
                      </a:r>
                      <a:r>
                        <a:rPr lang="en-US" altLang="zh-C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(</a:t>
                      </a:r>
                      <a:r>
                        <a:rPr lang="en-US" altLang="zh-C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Multi-agent)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95.48%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8991" y="879503"/>
            <a:ext cx="11145586" cy="1168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Before developing and deploying AI algorithms, huge efforts are needed to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56870" y="2047875"/>
            <a:ext cx="1183513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Understand the data</a:t>
            </a:r>
          </a:p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Find the needed information</a:t>
            </a:r>
          </a:p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Pre-process the data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609626" y="4004973"/>
            <a:ext cx="11145586" cy="1168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</a:t>
            </a: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DOES NOT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lead to values unless they are stored, organized, and utilized in automated ways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610261" y="5819168"/>
            <a:ext cx="11145586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Can we make the building data easy to use?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An opportunity but also a problem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8991" y="879503"/>
            <a:ext cx="11145586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Uses </a:t>
            </a:r>
            <a:r>
              <a:rPr lang="en-US" altLang="zh-CN" sz="2800" b="1" i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class-instance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format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56870" y="1509395"/>
            <a:ext cx="1183513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T, t, Temp., temperature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3" name="TextBox 1"/>
          <p:cNvSpPr txBox="1"/>
          <p:nvPr/>
        </p:nvSpPr>
        <p:spPr>
          <a:xfrm>
            <a:off x="608991" y="2062508"/>
            <a:ext cx="11145586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i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Maps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the data to the actual building and system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56870" y="2757170"/>
            <a:ext cx="1183513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in the database (server, field, tag, etc.)</a:t>
            </a:r>
          </a:p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Location in the building and system</a:t>
            </a: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Solution: semantic model</a:t>
            </a:r>
          </a:p>
        </p:txBody>
      </p:sp>
      <p:sp>
        <p:nvSpPr>
          <p:cNvPr id="16" name="TextBox 1"/>
          <p:cNvSpPr txBox="1"/>
          <p:nvPr/>
        </p:nvSpPr>
        <p:spPr>
          <a:xfrm>
            <a:off x="608991" y="3837333"/>
            <a:ext cx="11145586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i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Encodes the relationship</a:t>
            </a:r>
            <a:r>
              <a:rPr lang="en-US" altLang="zh-CN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between the building and system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356870" y="4467225"/>
            <a:ext cx="1183513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Chiller -&gt; AHU -&gt; VAV box -&gt; thermal zone -&gt; space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Brick schema: an example</a:t>
            </a:r>
          </a:p>
        </p:txBody>
      </p:sp>
      <p:pic>
        <p:nvPicPr>
          <p:cNvPr id="18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65" y="1355090"/>
            <a:ext cx="10967085" cy="45415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>
            <p:custDataLst>
              <p:tags r:id="rId1"/>
            </p:custDataLst>
          </p:nvPr>
        </p:nvSpPr>
        <p:spPr>
          <a:xfrm>
            <a:off x="608991" y="879503"/>
            <a:ext cx="11145586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Challenges</a:t>
            </a: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56870" y="1509395"/>
            <a:ext cx="11835130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Querying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a brick model requires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SPARQL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langugae</a:t>
            </a: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Objectives of the study</a:t>
            </a:r>
          </a:p>
        </p:txBody>
      </p:sp>
      <p:sp>
        <p:nvSpPr>
          <p:cNvPr id="3" name="TextBox 1"/>
          <p:cNvSpPr txBox="1"/>
          <p:nvPr>
            <p:custDataLst>
              <p:tags r:id="rId3"/>
            </p:custDataLst>
          </p:nvPr>
        </p:nvSpPr>
        <p:spPr>
          <a:xfrm>
            <a:off x="608991" y="3592223"/>
            <a:ext cx="11145586" cy="62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solidFill>
                  <a:srgbClr val="70AD47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Objectives</a:t>
            </a: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356870" y="4222115"/>
            <a:ext cx="1183513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2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Develop a tool that can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automatically generate code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to query data from Brick model </a:t>
            </a:r>
            <a:r>
              <a:rPr lang="en-US" altLang="zh-C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acoording to user input in natural language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rima-databot-Demo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5050" y="977265"/>
            <a:ext cx="10121900" cy="5693410"/>
          </a:xfrm>
          <a:prstGeom prst="rect">
            <a:avLst/>
          </a:prstGeom>
        </p:spPr>
      </p:pic>
      <p:sp>
        <p:nvSpPr>
          <p:cNvPr id="15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</a:rPr>
              <a:t>Prima-databot Demo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1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 bwMode="auto">
          <a:xfrm>
            <a:off x="608991" y="0"/>
            <a:ext cx="9993267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  <a:sym typeface="+mn-ea"/>
              </a:rPr>
              <a:t>System demo</a:t>
            </a:r>
            <a:endParaRPr lang="en-US" altLang="zh-CN"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華康儷粗黑(P)" panose="020B0700000000000000" pitchFamily="34" charset="-120"/>
              <a:cs typeface="Arial" panose="020B0604020202020204" pitchFamily="34" charset="0"/>
            </a:endParaRPr>
          </a:p>
        </p:txBody>
      </p:sp>
      <p:pic>
        <p:nvPicPr>
          <p:cNvPr id="6" name="2025-08-12 13-07-54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5990" y="1002665"/>
            <a:ext cx="10047605" cy="5651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608965" y="0"/>
            <a:ext cx="1081278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華康儷粗黑(P)" panose="020B0700000000000000" pitchFamily="34" charset="-120"/>
                <a:cs typeface="Arial" panose="020B0604020202020204" pitchFamily="34" charset="0"/>
                <a:sym typeface="+mn-ea"/>
              </a:rPr>
              <a:t>Demo</a:t>
            </a:r>
            <a:endParaRPr lang="en-US" altLang="zh-CN" sz="36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ea typeface="華康儷粗黑(P)" panose="020B0700000000000000" pitchFamily="34" charset="-120"/>
              <a:cs typeface="Arial" panose="020B0604020202020204" pitchFamily="34" charset="0"/>
            </a:endParaRPr>
          </a:p>
        </p:txBody>
      </p:sp>
      <p:pic>
        <p:nvPicPr>
          <p:cNvPr id="5" name="2025-08-21 13-04-17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195" y="920750"/>
            <a:ext cx="9832975" cy="55314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9.4477952755906,&quot;left&quot;:28.1,&quot;top&quot;:69.25220472440944,&quot;width&quot;:931.9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9.4477952755906,&quot;left&quot;:28.1,&quot;top&quot;:69.25220472440944,&quot;width&quot;:931.9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9.4477952755906,&quot;left&quot;:28.1,&quot;top&quot;:69.25220472440944,&quot;width&quot;:931.9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79.4477952755906,&quot;left&quot;:28.1,&quot;top&quot;:69.25220472440944,&quot;width&quot;:931.9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797*144"/>
  <p:tag name="TABLE_ENDDRAG_RECT" val="74*142*797*14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46*276"/>
  <p:tag name="TABLE_ENDDRAG_RECT" val="57*100*846*27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837</Words>
  <Application>Microsoft Office PowerPoint</Application>
  <PresentationFormat>宽屏</PresentationFormat>
  <Paragraphs>149</Paragraphs>
  <Slides>27</Slides>
  <Notes>22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3" baseType="lpstr">
      <vt:lpstr>Franklin Gothic Medium</vt:lpstr>
      <vt:lpstr>Times New Roman</vt:lpstr>
      <vt:lpstr>Franklin Gothic Book</vt:lpstr>
      <vt:lpstr>Calibri</vt:lpstr>
      <vt:lpstr>Arial</vt:lpstr>
      <vt:lpstr>Office Theme</vt:lpstr>
      <vt:lpstr>Prima-databot Talk to your building data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VRF Chiller modeling</dc:title>
  <dc:creator>WANG Zhe</dc:creator>
  <cp:lastModifiedBy>迪 张</cp:lastModifiedBy>
  <cp:revision>788</cp:revision>
  <dcterms:created xsi:type="dcterms:W3CDTF">2022-12-21T03:42:00Z</dcterms:created>
  <dcterms:modified xsi:type="dcterms:W3CDTF">2025-12-07T09:47:10Z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1B4C9CE619C74FF59CC16AAF0982159E_13</vt:lpwstr>
  </property>
  <property fmtid="{D5CDD505-2E9C-101B-9397-08002B2CF9AE}" pid="3" name="KSOProductBuildVer">
    <vt:lpwstr>2052-12.1.0.23125</vt:lpwstr>
  </property>
</Properties>
</file>

<file path=docProps/thumbnail.jpeg>
</file>